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A2"/>
    <a:srgbClr val="4040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7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C1-46BF-8440-AEFD0DA39D91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8C1-46BF-8440-AEFD0DA39D9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1-46BF-8440-AEFD0DA39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4E-4D58-81DC-2B1385B5A2BF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64E-4D58-81DC-2B1385B5A2B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4E-4D58-81DC-2B1385B5A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74-451F-922D-5036AF7DB1A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974-451F-922D-5036AF7DB1A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74-451F-922D-5036AF7DB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11-4772-93FF-8CF059B0717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11-4772-93FF-8CF059B0717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11-4772-93FF-8CF059B07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6640C-F6A0-4351-856B-14836F234E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280B7B-2795-4857-B84E-9C600536A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20AE1-5DBC-4417-A73B-5F29B67C532C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3ACD6-6E00-4BE1-A684-34A6BD202E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F20A5-CEF2-4B11-A0A4-0F4BC0BD64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411-A9A9-4A09-A341-69C657AB4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8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6A9CD-5E57-4C86-B862-09CA519924BA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04F4-F240-48F9-8AE1-486585C7F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8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D165-49B0-44FF-A267-367F5A6EE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9514"/>
            <a:ext cx="9144000" cy="2128049"/>
          </a:xfrm>
        </p:spPr>
        <p:txBody>
          <a:bodyPr anchor="b"/>
          <a:lstStyle>
            <a:lvl1pPr algn="ctr">
              <a:lnSpc>
                <a:spcPct val="12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52800-74D6-4A78-AC9B-8E737A1A3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162"/>
            <a:ext cx="9144000" cy="882001"/>
          </a:xfrm>
          <a:solidFill>
            <a:schemeClr val="accent2">
              <a:alpha val="90000"/>
            </a:schemeClr>
          </a:solidFill>
        </p:spPr>
        <p:txBody>
          <a:bodyPr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500" b="1" i="1" kern="1200" spc="65" dirty="0">
                <a:solidFill>
                  <a:schemeClr val="accent1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1F7B-C4AF-4FC6-A6BE-657DEF6D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8ED5-AEFE-4443-9040-726EF6690995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D32F8-B0C7-4332-B0A5-BC19DD8C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30946-D0C7-4F78-94B0-427DAA6D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0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s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E4FD2CFF-0F3D-42BB-BBFF-903727B32640}"/>
              </a:ext>
            </a:extLst>
          </p:cNvPr>
          <p:cNvSpPr/>
          <p:nvPr userDrawn="1"/>
        </p:nvSpPr>
        <p:spPr>
          <a:xfrm>
            <a:off x="0" y="1562188"/>
            <a:ext cx="11269980" cy="2359660"/>
          </a:xfrm>
          <a:custGeom>
            <a:avLst/>
            <a:gdLst/>
            <a:ahLst/>
            <a:cxnLst/>
            <a:rect l="l" t="t" r="r" b="b"/>
            <a:pathLst>
              <a:path w="11269980" h="2359660">
                <a:moveTo>
                  <a:pt x="0" y="2359152"/>
                </a:moveTo>
                <a:lnTo>
                  <a:pt x="11269980" y="2359152"/>
                </a:lnTo>
                <a:lnTo>
                  <a:pt x="11269980" y="0"/>
                </a:lnTo>
                <a:lnTo>
                  <a:pt x="0" y="0"/>
                </a:lnTo>
                <a:lnTo>
                  <a:pt x="0" y="235915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0EB58-EF7E-435A-8B07-B5BCF3AF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76098-6FA1-470A-BEF4-E4B0AC75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7ABC-6745-43B6-8A64-6E191BD65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133087"/>
            <a:ext cx="10431780" cy="2043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57DE0-C032-4FCC-9006-09C2C328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D216-73DE-4B96-8E1B-BB64D86142BB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776CB-2819-4488-9012-A6EA2207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1B0D46C-2987-401A-A0C4-CFB6F73E9D2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44296" y="1788579"/>
            <a:ext cx="10425684" cy="190687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819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11141-A77D-4E0E-8CAF-4CD3B2799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FDE0-5A54-402A-B0C3-6BC0BB739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825AD-4585-4E37-A076-3D0070C9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561F-7E45-400C-8758-912CDFE9410A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064AD-EDC3-4B13-8CD6-49EB6009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0FD1E-16F6-49B1-A938-8CE601ED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6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FA988-92AD-48D7-890A-AA054096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999FA-A189-41DB-9CFC-D1356C534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D83DC-20E7-4B71-9794-36FC33B1B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BC7-4CDB-41D7-81AF-9CE8473FF4B8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7D103-1290-4592-B37C-19C9C9DB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55B1B-4A5C-42C7-99A5-B8217736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0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0EB58-EF7E-435A-8B07-B5BCF3AF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76098-6FA1-470A-BEF4-E4B0AC75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7ABC-6745-43B6-8A64-6E191BD65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87105-2538-4216-9A7E-445FA092F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57DE0-C032-4FCC-9006-09C2C328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D216-73DE-4B96-8E1B-BB64D86142BB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776CB-2819-4488-9012-A6EA2207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3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43C73-1D0F-45F9-A7E4-E9D24EAF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88E76-F6AB-4621-A9A6-20A81C5A3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13FB9-6D6C-4F61-9E7A-76E686D06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3A737-E48B-4909-BE04-F55B58103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9958C-DB5F-444E-ACE8-73F5E0CA6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097D1-3052-4C1F-B573-CA25FFF6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CD8C-7FEF-4E71-8EB9-D3BA6E2E3E9E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07AC3-2220-4DDA-A22A-C404538F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8DEB3-F122-4B42-9E12-F61189B87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6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9EF5-3FD9-4423-A9E8-B67B4E90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D7191-31B4-440E-A4E9-F412FA55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79E-9B58-41EA-B928-5B1C8436A60E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85CB6-0880-4BF0-8E98-291E70C7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A5E74-F26F-4C7A-BED1-6EE66C0B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0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5C546-684A-45B9-8890-66DC55DF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371-51FE-4D99-BD87-6A650FCE519D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3EBDF-D696-42F7-B962-56F5FEE1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9D77E-1675-4F9D-9113-B274CB0E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460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E9C90-06AB-49B5-9970-F5791DE9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B0071-932D-4CA0-92FB-A6E75AC8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8D9F5-8B70-4BDD-9CB5-BBF87CF55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9DE91-7A80-4682-9D32-2CD41DEF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8CFF-A1C0-4B6C-AA8D-BE72CB14468D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E2482-2E7D-4868-95A7-4A55B40F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84CF-C3E5-4475-84C7-21CBAC06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2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0E0AA-5363-4861-AB6B-0E4D34D7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4B7CE-2038-4CCA-AA8A-D03DE5FD9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9774D-36EB-4201-B1AC-922DD2E06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1E234-1CB2-41A0-B40D-7E7F160C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634D-0427-413D-A0D0-098959D06FEF}" type="datetime1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D472E-6334-4051-B4D9-6361A819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384B9-6290-4070-B7D1-A105B27F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4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EC732-0DE2-456B-92A1-84321C9B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6A5B-B156-4DC3-B18E-14F3E59A6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0252E-67CD-4B33-849F-7B1449CF2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749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91E0-5367-4F2F-9C30-2087D79A846D}" type="datetime1">
              <a:rPr lang="en-US" noProof="0" smtClean="0"/>
              <a:t>8/30/2022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20AD2-E3F8-48CB-8B72-B0945DF53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749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5F3BCF-F6FD-4DFF-B0B4-9892C9389344}"/>
              </a:ext>
            </a:extLst>
          </p:cNvPr>
          <p:cNvSpPr/>
          <p:nvPr userDrawn="1"/>
        </p:nvSpPr>
        <p:spPr>
          <a:xfrm>
            <a:off x="11562237" y="6227432"/>
            <a:ext cx="266400" cy="26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DEFFD-817B-43EC-86F0-34DEA2BA5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8844" y="6174902"/>
            <a:ext cx="357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1">
                <a:solidFill>
                  <a:schemeClr val="tx2">
                    <a:alpha val="70000"/>
                  </a:schemeClr>
                </a:solidFill>
              </a:defRPr>
            </a:lvl1pPr>
          </a:lstStyle>
          <a:p>
            <a:fld id="{82EE24B5-652C-4DB5-B7C3-B5BBEC1280B1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410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1.xm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4.png"/><Relationship Id="rId4" Type="http://schemas.openxmlformats.org/officeDocument/2006/relationships/chart" Target="../charts/chart2.xml"/><Relationship Id="rId9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8AF702-A859-4D49-823E-455702872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5D9271-B659-4A45-8868-BAEC4EF7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410" y="36156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MARKET: </a:t>
            </a:r>
            <a:r>
              <a:rPr lang="mk-MK" sz="2000" dirty="0"/>
              <a:t>Футуре Енергџи Трајдинг </a:t>
            </a:r>
            <a:r>
              <a:rPr lang="en-US" sz="2000" dirty="0"/>
              <a:t>e</a:t>
            </a:r>
            <a:r>
              <a:rPr lang="mk-MK" sz="2000"/>
              <a:t>нд </a:t>
            </a:r>
            <a:r>
              <a:rPr lang="mk-MK" sz="2000" dirty="0"/>
              <a:t>Ексцајнџ Динамикс - Скопје</a:t>
            </a:r>
            <a:endParaRPr lang="en-US" sz="2000" dirty="0"/>
          </a:p>
        </p:txBody>
      </p:sp>
      <p:graphicFrame>
        <p:nvGraphicFramePr>
          <p:cNvPr id="27" name="Content Placeholder 26" descr="Chart">
            <a:extLst>
              <a:ext uri="{FF2B5EF4-FFF2-40B4-BE49-F238E27FC236}">
                <a16:creationId xmlns:a16="http://schemas.microsoft.com/office/drawing/2014/main" id="{8B7962D3-FAFD-4B86-A9C4-A868A9DF6045}"/>
              </a:ext>
            </a:extLst>
          </p:cNvPr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368832803"/>
              </p:ext>
            </p:extLst>
          </p:nvPr>
        </p:nvGraphicFramePr>
        <p:xfrm>
          <a:off x="643380" y="2053173"/>
          <a:ext cx="1316880" cy="116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4B0BCC78-A7E9-4210-BED1-FB0F136FA0B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8261286"/>
              </p:ext>
            </p:extLst>
          </p:nvPr>
        </p:nvGraphicFramePr>
        <p:xfrm>
          <a:off x="475790" y="3974431"/>
          <a:ext cx="10356289" cy="280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553">
                  <a:extLst>
                    <a:ext uri="{9D8B030D-6E8A-4147-A177-3AD203B41FA5}">
                      <a16:colId xmlns:a16="http://schemas.microsoft.com/office/drawing/2014/main" val="413496124"/>
                    </a:ext>
                  </a:extLst>
                </a:gridCol>
                <a:gridCol w="1920465">
                  <a:extLst>
                    <a:ext uri="{9D8B030D-6E8A-4147-A177-3AD203B41FA5}">
                      <a16:colId xmlns:a16="http://schemas.microsoft.com/office/drawing/2014/main" val="1609701450"/>
                    </a:ext>
                  </a:extLst>
                </a:gridCol>
                <a:gridCol w="1896757">
                  <a:extLst>
                    <a:ext uri="{9D8B030D-6E8A-4147-A177-3AD203B41FA5}">
                      <a16:colId xmlns:a16="http://schemas.microsoft.com/office/drawing/2014/main" val="3998250674"/>
                    </a:ext>
                  </a:extLst>
                </a:gridCol>
                <a:gridCol w="1896757">
                  <a:extLst>
                    <a:ext uri="{9D8B030D-6E8A-4147-A177-3AD203B41FA5}">
                      <a16:colId xmlns:a16="http://schemas.microsoft.com/office/drawing/2014/main" val="3885689842"/>
                    </a:ext>
                  </a:extLst>
                </a:gridCol>
                <a:gridCol w="1896757">
                  <a:extLst>
                    <a:ext uri="{9D8B030D-6E8A-4147-A177-3AD203B41FA5}">
                      <a16:colId xmlns:a16="http://schemas.microsoft.com/office/drawing/2014/main" val="2581020686"/>
                    </a:ext>
                  </a:extLst>
                </a:gridCol>
              </a:tblGrid>
              <a:tr h="303669">
                <a:tc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spc="-5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cs typeface="Arial"/>
                        </a:rPr>
                        <a:t>ACTIVE </a:t>
                      </a:r>
                      <a:r>
                        <a:rPr sz="1400" b="1" spc="-5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cs typeface="Arial"/>
                        </a:rPr>
                        <a:t>CUSTOMERS</a:t>
                      </a:r>
                      <a:endParaRPr sz="14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1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b="1" kern="1200" spc="-5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GROWTH</a:t>
                      </a:r>
                      <a:r>
                        <a:rPr lang="en-US" sz="1400" b="1" kern="1200" spc="-5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 –</a:t>
                      </a:r>
                    </a:p>
                    <a:p>
                      <a:pPr marL="21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pc="-5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Period 2022</a:t>
                      </a:r>
                    </a:p>
                    <a:p>
                      <a:pPr marL="216000" algn="l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en-US" sz="1400" b="1" kern="1200" spc="-5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Percentage %</a:t>
                      </a: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16000" algn="l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1400" b="1" kern="1200" spc="-5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940839"/>
                  </a:ext>
                </a:extLst>
              </a:tr>
              <a:tr h="291772"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Општини</a:t>
                      </a: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10</a:t>
                      </a: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7</a:t>
                      </a:r>
                      <a:r>
                        <a:rPr lang="en-US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684356"/>
                  </a:ext>
                </a:extLst>
              </a:tr>
              <a:tr h="291772"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ЈЗУ Здравствен Дом</a:t>
                      </a: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17</a:t>
                      </a: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12</a:t>
                      </a:r>
                      <a:r>
                        <a:rPr lang="en-US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552476"/>
                  </a:ext>
                </a:extLst>
              </a:tr>
              <a:tr h="291772"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Училишта (ООУ, ОУ, СУГС)</a:t>
                      </a: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86</a:t>
                      </a: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56</a:t>
                      </a:r>
                      <a:r>
                        <a:rPr lang="en-US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765872"/>
                  </a:ext>
                </a:extLst>
              </a:tr>
              <a:tr h="333453"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Институции (КПУ,Мин,Агенц,Суд и др.)</a:t>
                      </a: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39</a:t>
                      </a: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mk-MK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25</a:t>
                      </a:r>
                      <a:r>
                        <a:rPr lang="en-US" sz="1200" kern="1200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79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65811"/>
                  </a:ext>
                </a:extLst>
              </a:tr>
              <a:tr h="291772"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796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spc="-5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156338"/>
                  </a:ext>
                </a:extLst>
              </a:tr>
              <a:tr h="340400">
                <a:tc>
                  <a:txBody>
                    <a:bodyPr/>
                    <a:lstStyle/>
                    <a:p>
                      <a:pPr marL="226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b="1" spc="-2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cs typeface="Arial"/>
                        </a:rPr>
                        <a:t>TOTAL</a:t>
                      </a:r>
                      <a:endParaRPr sz="1200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1200" b="1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cs typeface="Arial"/>
                        </a:rPr>
                        <a:t>15</a:t>
                      </a:r>
                      <a:r>
                        <a:rPr lang="mk-MK" sz="1200" b="1" spc="-5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cs typeface="Arial"/>
                        </a:rPr>
                        <a:t>2</a:t>
                      </a:r>
                      <a:endParaRPr sz="1200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1200" dirty="0">
                          <a:solidFill>
                            <a:schemeClr val="tx2">
                              <a:alpha val="70000"/>
                            </a:schemeClr>
                          </a:solidFill>
                          <a:latin typeface="+mn-lt"/>
                          <a:cs typeface="Arial"/>
                        </a:rPr>
                        <a:t>100%</a:t>
                      </a:r>
                      <a:endParaRPr sz="1200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8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 dirty="0">
                        <a:solidFill>
                          <a:schemeClr val="tx2">
                            <a:alpha val="70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20282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 descr="Chart">
            <a:extLst>
              <a:ext uri="{FF2B5EF4-FFF2-40B4-BE49-F238E27FC236}">
                <a16:creationId xmlns:a16="http://schemas.microsoft.com/office/drawing/2014/main" id="{B880674A-C407-4235-A8D0-4F3C148E03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104480"/>
              </p:ext>
            </p:extLst>
          </p:nvPr>
        </p:nvGraphicFramePr>
        <p:xfrm>
          <a:off x="1930164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11" descr="Chart">
            <a:extLst>
              <a:ext uri="{FF2B5EF4-FFF2-40B4-BE49-F238E27FC236}">
                <a16:creationId xmlns:a16="http://schemas.microsoft.com/office/drawing/2014/main" id="{4965B496-2DD8-4644-BD32-C792562A4A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607971"/>
              </p:ext>
            </p:extLst>
          </p:nvPr>
        </p:nvGraphicFramePr>
        <p:xfrm>
          <a:off x="3381080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ontent Placeholder 11" descr="Chart">
            <a:extLst>
              <a:ext uri="{FF2B5EF4-FFF2-40B4-BE49-F238E27FC236}">
                <a16:creationId xmlns:a16="http://schemas.microsoft.com/office/drawing/2014/main" id="{929A89A4-A764-4573-A43E-D883B54D57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39250"/>
              </p:ext>
            </p:extLst>
          </p:nvPr>
        </p:nvGraphicFramePr>
        <p:xfrm>
          <a:off x="5197759" y="2053173"/>
          <a:ext cx="1481012" cy="116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object 21">
            <a:extLst>
              <a:ext uri="{FF2B5EF4-FFF2-40B4-BE49-F238E27FC236}">
                <a16:creationId xmlns:a16="http://schemas.microsoft.com/office/drawing/2014/main" id="{FDFE3336-0975-4022-813D-426DF2A2CDE3}"/>
              </a:ext>
            </a:extLst>
          </p:cNvPr>
          <p:cNvSpPr txBox="1"/>
          <p:nvPr/>
        </p:nvSpPr>
        <p:spPr>
          <a:xfrm>
            <a:off x="2164907" y="3194337"/>
            <a:ext cx="1007272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sz="1400" dirty="0">
                <a:solidFill>
                  <a:schemeClr val="bg2">
                    <a:lumMod val="20000"/>
                    <a:lumOff val="80000"/>
                  </a:schemeClr>
                </a:solidFill>
                <a:cs typeface="Arial"/>
              </a:rPr>
              <a:t>ЈЗУ Здравствен Дом</a:t>
            </a:r>
            <a:endParaRPr lang="en-US" sz="1400" dirty="0">
              <a:solidFill>
                <a:schemeClr val="bg2">
                  <a:lumMod val="20000"/>
                  <a:lumOff val="80000"/>
                </a:schemeClr>
              </a:solidFill>
              <a:cs typeface="Arial"/>
            </a:endParaRPr>
          </a:p>
        </p:txBody>
      </p:sp>
      <p:sp>
        <p:nvSpPr>
          <p:cNvPr id="17" name="object 22">
            <a:extLst>
              <a:ext uri="{FF2B5EF4-FFF2-40B4-BE49-F238E27FC236}">
                <a16:creationId xmlns:a16="http://schemas.microsoft.com/office/drawing/2014/main" id="{D0254F3B-D1FC-4502-9765-D274E419877A}"/>
              </a:ext>
            </a:extLst>
          </p:cNvPr>
          <p:cNvSpPr txBox="1"/>
          <p:nvPr/>
        </p:nvSpPr>
        <p:spPr>
          <a:xfrm>
            <a:off x="3599086" y="3194337"/>
            <a:ext cx="100154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sz="1400" dirty="0">
                <a:solidFill>
                  <a:schemeClr val="bg2">
                    <a:lumMod val="20000"/>
                    <a:lumOff val="80000"/>
                  </a:schemeClr>
                </a:solidFill>
                <a:cs typeface="Arial"/>
              </a:rPr>
              <a:t>Училишта</a:t>
            </a:r>
            <a:endParaRPr lang="en-US" sz="1400" dirty="0">
              <a:solidFill>
                <a:schemeClr val="bg2">
                  <a:lumMod val="20000"/>
                  <a:lumOff val="80000"/>
                </a:schemeClr>
              </a:solidFill>
              <a:cs typeface="Arial"/>
            </a:endParaRPr>
          </a:p>
        </p:txBody>
      </p:sp>
      <p:sp>
        <p:nvSpPr>
          <p:cNvPr id="18" name="object 23">
            <a:extLst>
              <a:ext uri="{FF2B5EF4-FFF2-40B4-BE49-F238E27FC236}">
                <a16:creationId xmlns:a16="http://schemas.microsoft.com/office/drawing/2014/main" id="{04B2FD88-02F5-4328-AB03-EB8EC1A481F7}"/>
              </a:ext>
            </a:extLst>
          </p:cNvPr>
          <p:cNvSpPr txBox="1"/>
          <p:nvPr/>
        </p:nvSpPr>
        <p:spPr>
          <a:xfrm>
            <a:off x="5217731" y="3194337"/>
            <a:ext cx="115120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sz="1400" spc="-5" dirty="0">
                <a:solidFill>
                  <a:schemeClr val="bg2">
                    <a:lumMod val="20000"/>
                    <a:lumOff val="80000"/>
                  </a:schemeClr>
                </a:solidFill>
                <a:cs typeface="Arial"/>
              </a:rPr>
              <a:t>Останати Институции</a:t>
            </a:r>
            <a:endParaRPr lang="en-US" sz="1400" dirty="0">
              <a:solidFill>
                <a:schemeClr val="bg2">
                  <a:lumMod val="20000"/>
                  <a:lumOff val="80000"/>
                </a:schemeClr>
              </a:solidFill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2306528A-EF2E-492E-846A-8645AF605E9C}"/>
              </a:ext>
            </a:extLst>
          </p:cNvPr>
          <p:cNvSpPr txBox="1"/>
          <p:nvPr/>
        </p:nvSpPr>
        <p:spPr>
          <a:xfrm>
            <a:off x="852235" y="2506665"/>
            <a:ext cx="90803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dirty="0">
                <a:solidFill>
                  <a:schemeClr val="accent1"/>
                </a:solidFill>
                <a:latin typeface="+mj-lt"/>
                <a:cs typeface="Arial"/>
              </a:rPr>
              <a:t>7</a:t>
            </a:r>
            <a:r>
              <a:rPr lang="en-US" dirty="0">
                <a:solidFill>
                  <a:schemeClr val="accent1"/>
                </a:solidFill>
                <a:latin typeface="+mj-lt"/>
                <a:cs typeface="Arial"/>
              </a:rPr>
              <a:t>%</a:t>
            </a: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2E9BBF33-FFEE-40F5-A249-CEA0DCAE3BE2}"/>
              </a:ext>
            </a:extLst>
          </p:cNvPr>
          <p:cNvSpPr txBox="1"/>
          <p:nvPr/>
        </p:nvSpPr>
        <p:spPr>
          <a:xfrm>
            <a:off x="2157505" y="2506665"/>
            <a:ext cx="100727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dirty="0">
                <a:solidFill>
                  <a:schemeClr val="accent1"/>
                </a:solidFill>
                <a:latin typeface="+mj-lt"/>
                <a:cs typeface="Arial"/>
              </a:rPr>
              <a:t>12%</a:t>
            </a:r>
            <a:endParaRPr lang="en-US" dirty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891776FB-6173-49D8-9F32-944FBC4EABB1}"/>
              </a:ext>
            </a:extLst>
          </p:cNvPr>
          <p:cNvSpPr txBox="1"/>
          <p:nvPr/>
        </p:nvSpPr>
        <p:spPr>
          <a:xfrm>
            <a:off x="3777170" y="2506665"/>
            <a:ext cx="70360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dirty="0">
                <a:solidFill>
                  <a:schemeClr val="accent1"/>
                </a:solidFill>
                <a:latin typeface="+mj-lt"/>
                <a:cs typeface="Arial"/>
              </a:rPr>
              <a:t>56%</a:t>
            </a:r>
            <a:endParaRPr lang="en-US" dirty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3689D36F-0E74-439C-8BF7-BE388B2B4545}"/>
              </a:ext>
            </a:extLst>
          </p:cNvPr>
          <p:cNvSpPr txBox="1"/>
          <p:nvPr/>
        </p:nvSpPr>
        <p:spPr>
          <a:xfrm>
            <a:off x="5485825" y="2506665"/>
            <a:ext cx="90124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spc="-5" dirty="0">
                <a:solidFill>
                  <a:schemeClr val="accent1"/>
                </a:solidFill>
                <a:latin typeface="+mj-lt"/>
                <a:cs typeface="Arial"/>
              </a:rPr>
              <a:t>25%</a:t>
            </a:r>
            <a:endParaRPr lang="en-US" dirty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B36D2764-7743-4684-BE95-4AE88B7DB06A}"/>
              </a:ext>
            </a:extLst>
          </p:cNvPr>
          <p:cNvSpPr txBox="1"/>
          <p:nvPr/>
        </p:nvSpPr>
        <p:spPr>
          <a:xfrm>
            <a:off x="852235" y="3194337"/>
            <a:ext cx="9080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mk-MK" sz="1400" dirty="0">
                <a:solidFill>
                  <a:schemeClr val="bg2">
                    <a:lumMod val="20000"/>
                    <a:lumOff val="80000"/>
                  </a:schemeClr>
                </a:solidFill>
                <a:cs typeface="Arial"/>
              </a:rPr>
              <a:t>Општини</a:t>
            </a:r>
            <a:endParaRPr lang="en-US" sz="1400" dirty="0">
              <a:solidFill>
                <a:schemeClr val="bg2">
                  <a:lumMod val="20000"/>
                  <a:lumOff val="80000"/>
                </a:schemeClr>
              </a:solidFill>
              <a:cs typeface="Arial"/>
            </a:endParaRPr>
          </a:p>
        </p:txBody>
      </p:sp>
      <p:sp>
        <p:nvSpPr>
          <p:cNvPr id="29" name="object 27" descr="Beige rectangle">
            <a:extLst>
              <a:ext uri="{FF2B5EF4-FFF2-40B4-BE49-F238E27FC236}">
                <a16:creationId xmlns:a16="http://schemas.microsoft.com/office/drawing/2014/main" id="{CE178D24-EC15-4677-8CE4-B6FAE887C7CE}"/>
              </a:ext>
            </a:extLst>
          </p:cNvPr>
          <p:cNvSpPr/>
          <p:nvPr/>
        </p:nvSpPr>
        <p:spPr>
          <a:xfrm>
            <a:off x="976913" y="1329710"/>
            <a:ext cx="2808000" cy="0"/>
          </a:xfrm>
          <a:custGeom>
            <a:avLst/>
            <a:gdLst/>
            <a:ahLst/>
            <a:cxnLst/>
            <a:rect l="l" t="t" r="r" b="b"/>
            <a:pathLst>
              <a:path w="2501265">
                <a:moveTo>
                  <a:pt x="0" y="0"/>
                </a:moveTo>
                <a:lnTo>
                  <a:pt x="2500883" y="0"/>
                </a:lnTo>
              </a:path>
            </a:pathLst>
          </a:custGeom>
          <a:ln w="54863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3AAF2546-6871-494C-A126-C625BBE3261B}"/>
              </a:ext>
            </a:extLst>
          </p:cNvPr>
          <p:cNvSpPr txBox="1">
            <a:spLocks/>
          </p:cNvSpPr>
          <p:nvPr/>
        </p:nvSpPr>
        <p:spPr>
          <a:xfrm>
            <a:off x="3777170" y="1657463"/>
            <a:ext cx="3789362" cy="345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mk-MK" b="1" dirty="0">
                <a:solidFill>
                  <a:schemeClr val="bg1"/>
                </a:solidFill>
              </a:rPr>
              <a:t>Потрошувачи низ цела Македонија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80184BDF-DE58-4622-9C1E-1F326A76743E}"/>
              </a:ext>
            </a:extLst>
          </p:cNvPr>
          <p:cNvSpPr txBox="1">
            <a:spLocks/>
          </p:cNvSpPr>
          <p:nvPr/>
        </p:nvSpPr>
        <p:spPr>
          <a:xfrm>
            <a:off x="5471151" y="1743197"/>
            <a:ext cx="5233361" cy="345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F70E6C-73BF-F40C-0D72-9B9D7C9D8B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280" y="2246431"/>
            <a:ext cx="5212257" cy="4293596"/>
          </a:xfrm>
          <a:prstGeom prst="rect">
            <a:avLst/>
          </a:prstGeom>
          <a:effectLst>
            <a:softEdge rad="355600"/>
          </a:effectLst>
        </p:spPr>
      </p:pic>
      <p:pic>
        <p:nvPicPr>
          <p:cNvPr id="8" name="Graphic 7" descr="Pin">
            <a:extLst>
              <a:ext uri="{FF2B5EF4-FFF2-40B4-BE49-F238E27FC236}">
                <a16:creationId xmlns:a16="http://schemas.microsoft.com/office/drawing/2014/main" id="{47F171E4-B084-D6E3-DAEF-C099747297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16519" y="3658657"/>
            <a:ext cx="227541" cy="2275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A67F4B-289A-5003-82FA-7795946049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84851" y="3400750"/>
            <a:ext cx="231668" cy="225572"/>
          </a:xfrm>
          <a:prstGeom prst="rect">
            <a:avLst/>
          </a:prstGeom>
        </p:spPr>
      </p:pic>
      <p:pic>
        <p:nvPicPr>
          <p:cNvPr id="11" name="Graphic 10" descr="Pin">
            <a:extLst>
              <a:ext uri="{FF2B5EF4-FFF2-40B4-BE49-F238E27FC236}">
                <a16:creationId xmlns:a16="http://schemas.microsoft.com/office/drawing/2014/main" id="{ADB25FEC-17C0-5764-065C-4A3454F5AA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69419" y="3094312"/>
            <a:ext cx="227541" cy="227541"/>
          </a:xfrm>
          <a:prstGeom prst="rect">
            <a:avLst/>
          </a:prstGeom>
        </p:spPr>
      </p:pic>
      <p:pic>
        <p:nvPicPr>
          <p:cNvPr id="25" name="Graphic 24" descr="Pin">
            <a:extLst>
              <a:ext uri="{FF2B5EF4-FFF2-40B4-BE49-F238E27FC236}">
                <a16:creationId xmlns:a16="http://schemas.microsoft.com/office/drawing/2014/main" id="{7A4DD681-5CAE-C90D-AB83-EAD7E445DF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22960" y="3094312"/>
            <a:ext cx="227541" cy="227541"/>
          </a:xfrm>
          <a:prstGeom prst="rect">
            <a:avLst/>
          </a:prstGeom>
        </p:spPr>
      </p:pic>
      <p:pic>
        <p:nvPicPr>
          <p:cNvPr id="26" name="Graphic 25" descr="Pin">
            <a:extLst>
              <a:ext uri="{FF2B5EF4-FFF2-40B4-BE49-F238E27FC236}">
                <a16:creationId xmlns:a16="http://schemas.microsoft.com/office/drawing/2014/main" id="{2DB23268-B8D3-AB3B-046A-1E6D807B9B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78771" y="4405260"/>
            <a:ext cx="227541" cy="227541"/>
          </a:xfrm>
          <a:prstGeom prst="rect">
            <a:avLst/>
          </a:prstGeom>
        </p:spPr>
      </p:pic>
      <p:pic>
        <p:nvPicPr>
          <p:cNvPr id="30" name="Graphic 29" descr="Pin">
            <a:extLst>
              <a:ext uri="{FF2B5EF4-FFF2-40B4-BE49-F238E27FC236}">
                <a16:creationId xmlns:a16="http://schemas.microsoft.com/office/drawing/2014/main" id="{6D4FA68F-3F57-BA75-378E-07C19DDCD0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38991" y="4279458"/>
            <a:ext cx="227541" cy="227541"/>
          </a:xfrm>
          <a:prstGeom prst="rect">
            <a:avLst/>
          </a:prstGeom>
        </p:spPr>
      </p:pic>
      <p:pic>
        <p:nvPicPr>
          <p:cNvPr id="31" name="Graphic 30" descr="Pin">
            <a:extLst>
              <a:ext uri="{FF2B5EF4-FFF2-40B4-BE49-F238E27FC236}">
                <a16:creationId xmlns:a16="http://schemas.microsoft.com/office/drawing/2014/main" id="{3A7CE51C-834B-6C1B-8625-065D0FD331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95419" y="3504009"/>
            <a:ext cx="227541" cy="227541"/>
          </a:xfrm>
          <a:prstGeom prst="rect">
            <a:avLst/>
          </a:prstGeom>
        </p:spPr>
      </p:pic>
      <p:pic>
        <p:nvPicPr>
          <p:cNvPr id="40" name="Graphic 39" descr="Pin">
            <a:extLst>
              <a:ext uri="{FF2B5EF4-FFF2-40B4-BE49-F238E27FC236}">
                <a16:creationId xmlns:a16="http://schemas.microsoft.com/office/drawing/2014/main" id="{8C05636E-BC7B-E6AA-437F-F13FA84326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26144" y="4632801"/>
            <a:ext cx="227541" cy="227541"/>
          </a:xfrm>
          <a:prstGeom prst="rect">
            <a:avLst/>
          </a:prstGeom>
        </p:spPr>
      </p:pic>
      <p:pic>
        <p:nvPicPr>
          <p:cNvPr id="41" name="Graphic 40" descr="Pin">
            <a:extLst>
              <a:ext uri="{FF2B5EF4-FFF2-40B4-BE49-F238E27FC236}">
                <a16:creationId xmlns:a16="http://schemas.microsoft.com/office/drawing/2014/main" id="{D5FE8535-6685-4EBC-92DB-2437002F20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77810" y="3853492"/>
            <a:ext cx="227541" cy="227541"/>
          </a:xfrm>
          <a:prstGeom prst="rect">
            <a:avLst/>
          </a:prstGeom>
        </p:spPr>
      </p:pic>
      <p:pic>
        <p:nvPicPr>
          <p:cNvPr id="42" name="Graphic 41" descr="Pin">
            <a:extLst>
              <a:ext uri="{FF2B5EF4-FFF2-40B4-BE49-F238E27FC236}">
                <a16:creationId xmlns:a16="http://schemas.microsoft.com/office/drawing/2014/main" id="{8556801F-0F57-495F-6B33-7BE783F904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30289" y="4856209"/>
            <a:ext cx="227541" cy="227541"/>
          </a:xfrm>
          <a:prstGeom prst="rect">
            <a:avLst/>
          </a:prstGeom>
        </p:spPr>
      </p:pic>
      <p:pic>
        <p:nvPicPr>
          <p:cNvPr id="43" name="Graphic 42" descr="Pin">
            <a:extLst>
              <a:ext uri="{FF2B5EF4-FFF2-40B4-BE49-F238E27FC236}">
                <a16:creationId xmlns:a16="http://schemas.microsoft.com/office/drawing/2014/main" id="{99BD479F-4D84-C3E4-3BAD-9BDE428D6E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2541" y="5078331"/>
            <a:ext cx="227541" cy="227541"/>
          </a:xfrm>
          <a:prstGeom prst="rect">
            <a:avLst/>
          </a:prstGeom>
        </p:spPr>
      </p:pic>
      <p:pic>
        <p:nvPicPr>
          <p:cNvPr id="44" name="Graphic 43" descr="Pin">
            <a:extLst>
              <a:ext uri="{FF2B5EF4-FFF2-40B4-BE49-F238E27FC236}">
                <a16:creationId xmlns:a16="http://schemas.microsoft.com/office/drawing/2014/main" id="{4F7ACC87-F382-B49F-ACC4-E989539F95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89258" y="5182199"/>
            <a:ext cx="227541" cy="227541"/>
          </a:xfrm>
          <a:prstGeom prst="rect">
            <a:avLst/>
          </a:prstGeom>
        </p:spPr>
      </p:pic>
      <p:pic>
        <p:nvPicPr>
          <p:cNvPr id="45" name="Graphic 44" descr="Pin">
            <a:extLst>
              <a:ext uri="{FF2B5EF4-FFF2-40B4-BE49-F238E27FC236}">
                <a16:creationId xmlns:a16="http://schemas.microsoft.com/office/drawing/2014/main" id="{CD7D3AEE-0C7C-977A-1EBA-C415BF3DE7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71080" y="5597850"/>
            <a:ext cx="227541" cy="227541"/>
          </a:xfrm>
          <a:prstGeom prst="rect">
            <a:avLst/>
          </a:prstGeom>
        </p:spPr>
      </p:pic>
      <p:pic>
        <p:nvPicPr>
          <p:cNvPr id="46" name="Graphic 45" descr="Pin">
            <a:extLst>
              <a:ext uri="{FF2B5EF4-FFF2-40B4-BE49-F238E27FC236}">
                <a16:creationId xmlns:a16="http://schemas.microsoft.com/office/drawing/2014/main" id="{53AE4CED-0AFC-1520-D11E-F808CDBE94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93524" y="4672370"/>
            <a:ext cx="227541" cy="227541"/>
          </a:xfrm>
          <a:prstGeom prst="rect">
            <a:avLst/>
          </a:prstGeom>
        </p:spPr>
      </p:pic>
      <p:pic>
        <p:nvPicPr>
          <p:cNvPr id="47" name="Graphic 46" descr="Pin">
            <a:extLst>
              <a:ext uri="{FF2B5EF4-FFF2-40B4-BE49-F238E27FC236}">
                <a16:creationId xmlns:a16="http://schemas.microsoft.com/office/drawing/2014/main" id="{B7261A86-158A-CBFC-5811-6471F0BD19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02463" y="4928534"/>
            <a:ext cx="227541" cy="227541"/>
          </a:xfrm>
          <a:prstGeom prst="rect">
            <a:avLst/>
          </a:prstGeom>
        </p:spPr>
      </p:pic>
      <p:pic>
        <p:nvPicPr>
          <p:cNvPr id="48" name="Graphic 47" descr="Pin">
            <a:extLst>
              <a:ext uri="{FF2B5EF4-FFF2-40B4-BE49-F238E27FC236}">
                <a16:creationId xmlns:a16="http://schemas.microsoft.com/office/drawing/2014/main" id="{F51DB060-5BB3-3034-DD9A-F019A2BF45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88872" y="4398090"/>
            <a:ext cx="227541" cy="227541"/>
          </a:xfrm>
          <a:prstGeom prst="rect">
            <a:avLst/>
          </a:prstGeom>
        </p:spPr>
      </p:pic>
      <p:pic>
        <p:nvPicPr>
          <p:cNvPr id="49" name="Graphic 48" descr="Pin">
            <a:extLst>
              <a:ext uri="{FF2B5EF4-FFF2-40B4-BE49-F238E27FC236}">
                <a16:creationId xmlns:a16="http://schemas.microsoft.com/office/drawing/2014/main" id="{B7B25B81-F1D2-AADF-C531-919303D36DD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38581" y="3946394"/>
            <a:ext cx="227541" cy="227541"/>
          </a:xfrm>
          <a:prstGeom prst="rect">
            <a:avLst/>
          </a:prstGeom>
        </p:spPr>
      </p:pic>
      <p:pic>
        <p:nvPicPr>
          <p:cNvPr id="50" name="Graphic 49" descr="Pin">
            <a:extLst>
              <a:ext uri="{FF2B5EF4-FFF2-40B4-BE49-F238E27FC236}">
                <a16:creationId xmlns:a16="http://schemas.microsoft.com/office/drawing/2014/main" id="{F60A497E-049A-E8C8-23EC-7AC031226B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025108" y="3390685"/>
            <a:ext cx="227541" cy="227541"/>
          </a:xfrm>
          <a:prstGeom prst="rect">
            <a:avLst/>
          </a:prstGeom>
        </p:spPr>
      </p:pic>
      <p:pic>
        <p:nvPicPr>
          <p:cNvPr id="51" name="Graphic 50" descr="Pin">
            <a:extLst>
              <a:ext uri="{FF2B5EF4-FFF2-40B4-BE49-F238E27FC236}">
                <a16:creationId xmlns:a16="http://schemas.microsoft.com/office/drawing/2014/main" id="{468334BD-65F6-ECED-0DB1-BDF25364F8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340328" y="4558059"/>
            <a:ext cx="227541" cy="227541"/>
          </a:xfrm>
          <a:prstGeom prst="rect">
            <a:avLst/>
          </a:prstGeom>
        </p:spPr>
      </p:pic>
      <p:pic>
        <p:nvPicPr>
          <p:cNvPr id="52" name="Graphic 51" descr="Pin">
            <a:extLst>
              <a:ext uri="{FF2B5EF4-FFF2-40B4-BE49-F238E27FC236}">
                <a16:creationId xmlns:a16="http://schemas.microsoft.com/office/drawing/2014/main" id="{C2AFB2D5-2ABD-768D-FFDC-FB4F6EB40B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112921" y="5104313"/>
            <a:ext cx="227541" cy="227541"/>
          </a:xfrm>
          <a:prstGeom prst="rect">
            <a:avLst/>
          </a:prstGeom>
        </p:spPr>
      </p:pic>
      <p:pic>
        <p:nvPicPr>
          <p:cNvPr id="53" name="Graphic 52" descr="Pin">
            <a:extLst>
              <a:ext uri="{FF2B5EF4-FFF2-40B4-BE49-F238E27FC236}">
                <a16:creationId xmlns:a16="http://schemas.microsoft.com/office/drawing/2014/main" id="{E979BB54-E318-7FDF-494D-BE3641195B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13322" y="3296373"/>
            <a:ext cx="227541" cy="227541"/>
          </a:xfrm>
          <a:prstGeom prst="rect">
            <a:avLst/>
          </a:prstGeom>
        </p:spPr>
      </p:pic>
      <p:pic>
        <p:nvPicPr>
          <p:cNvPr id="54" name="Graphic 53" descr="Pin">
            <a:extLst>
              <a:ext uri="{FF2B5EF4-FFF2-40B4-BE49-F238E27FC236}">
                <a16:creationId xmlns:a16="http://schemas.microsoft.com/office/drawing/2014/main" id="{FC25209C-B455-F50A-70DD-31F512AB8A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351933" y="3480540"/>
            <a:ext cx="227541" cy="227541"/>
          </a:xfrm>
          <a:prstGeom prst="rect">
            <a:avLst/>
          </a:prstGeom>
        </p:spPr>
      </p:pic>
      <p:pic>
        <p:nvPicPr>
          <p:cNvPr id="55" name="Graphic 54" descr="Pin">
            <a:extLst>
              <a:ext uri="{FF2B5EF4-FFF2-40B4-BE49-F238E27FC236}">
                <a16:creationId xmlns:a16="http://schemas.microsoft.com/office/drawing/2014/main" id="{8D2470D6-27AB-948E-4822-0E4A056367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5393" y="2684065"/>
            <a:ext cx="227541" cy="227541"/>
          </a:xfrm>
          <a:prstGeom prst="rect">
            <a:avLst/>
          </a:prstGeom>
        </p:spPr>
      </p:pic>
      <p:pic>
        <p:nvPicPr>
          <p:cNvPr id="56" name="Graphic 55" descr="Pin">
            <a:extLst>
              <a:ext uri="{FF2B5EF4-FFF2-40B4-BE49-F238E27FC236}">
                <a16:creationId xmlns:a16="http://schemas.microsoft.com/office/drawing/2014/main" id="{6B9D80FD-FA71-630D-0157-3AC1666177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85781" y="2563661"/>
            <a:ext cx="227541" cy="227541"/>
          </a:xfrm>
          <a:prstGeom prst="rect">
            <a:avLst/>
          </a:prstGeom>
        </p:spPr>
      </p:pic>
      <p:pic>
        <p:nvPicPr>
          <p:cNvPr id="57" name="Graphic 56" descr="Pin">
            <a:extLst>
              <a:ext uri="{FF2B5EF4-FFF2-40B4-BE49-F238E27FC236}">
                <a16:creationId xmlns:a16="http://schemas.microsoft.com/office/drawing/2014/main" id="{0320AA12-9DFD-7E38-1E00-48F6DAE72B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64039" y="3013814"/>
            <a:ext cx="227541" cy="227541"/>
          </a:xfrm>
          <a:prstGeom prst="rect">
            <a:avLst/>
          </a:prstGeom>
        </p:spPr>
      </p:pic>
      <p:pic>
        <p:nvPicPr>
          <p:cNvPr id="58" name="Graphic 57" descr="Pin">
            <a:extLst>
              <a:ext uri="{FF2B5EF4-FFF2-40B4-BE49-F238E27FC236}">
                <a16:creationId xmlns:a16="http://schemas.microsoft.com/office/drawing/2014/main" id="{3AB6207B-AD0A-8490-25FC-A62FA53A34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76347" y="3957735"/>
            <a:ext cx="227541" cy="227541"/>
          </a:xfrm>
          <a:prstGeom prst="rect">
            <a:avLst/>
          </a:prstGeom>
        </p:spPr>
      </p:pic>
      <p:pic>
        <p:nvPicPr>
          <p:cNvPr id="59" name="Graphic 58" descr="Pin">
            <a:extLst>
              <a:ext uri="{FF2B5EF4-FFF2-40B4-BE49-F238E27FC236}">
                <a16:creationId xmlns:a16="http://schemas.microsoft.com/office/drawing/2014/main" id="{8693D1FF-83AB-A955-F5F1-0388C164DA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34638" y="3944038"/>
            <a:ext cx="227541" cy="227541"/>
          </a:xfrm>
          <a:prstGeom prst="rect">
            <a:avLst/>
          </a:prstGeom>
        </p:spPr>
      </p:pic>
      <p:pic>
        <p:nvPicPr>
          <p:cNvPr id="60" name="Graphic 59" descr="Pin">
            <a:extLst>
              <a:ext uri="{FF2B5EF4-FFF2-40B4-BE49-F238E27FC236}">
                <a16:creationId xmlns:a16="http://schemas.microsoft.com/office/drawing/2014/main" id="{7619D1E8-BE22-83D0-8748-CEF9019645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16182" y="3222606"/>
            <a:ext cx="227541" cy="227541"/>
          </a:xfrm>
          <a:prstGeom prst="rect">
            <a:avLst/>
          </a:prstGeom>
        </p:spPr>
      </p:pic>
      <p:pic>
        <p:nvPicPr>
          <p:cNvPr id="61" name="Graphic 60" descr="Pin">
            <a:extLst>
              <a:ext uri="{FF2B5EF4-FFF2-40B4-BE49-F238E27FC236}">
                <a16:creationId xmlns:a16="http://schemas.microsoft.com/office/drawing/2014/main" id="{0EC4042B-2E43-10D9-FF0D-6D1FB63EE4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26458" y="5497973"/>
            <a:ext cx="227541" cy="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7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0">
      <a:dk1>
        <a:sysClr val="windowText" lastClr="000000"/>
      </a:dk1>
      <a:lt1>
        <a:sysClr val="window" lastClr="FFFFFF"/>
      </a:lt1>
      <a:dk2>
        <a:srgbClr val="00292E"/>
      </a:dk2>
      <a:lt2>
        <a:srgbClr val="64B2C1"/>
      </a:lt2>
      <a:accent1>
        <a:srgbClr val="F0CDA1"/>
      </a:accent1>
      <a:accent2>
        <a:srgbClr val="107082"/>
      </a:accent2>
      <a:accent3>
        <a:srgbClr val="054854"/>
      </a:accent3>
      <a:accent4>
        <a:srgbClr val="00AEEF"/>
      </a:accent4>
      <a:accent5>
        <a:srgbClr val="F99927"/>
      </a:accent5>
      <a:accent6>
        <a:srgbClr val="EC7216"/>
      </a:accent6>
      <a:hlink>
        <a:srgbClr val="000000"/>
      </a:hlink>
      <a:folHlink>
        <a:srgbClr val="000000"/>
      </a:folHlink>
    </a:clrScheme>
    <a:fontScheme name="Custom 24">
      <a:majorFont>
        <a:latin typeface="Gill Sans MT"/>
        <a:ea typeface=""/>
        <a:cs typeface=""/>
      </a:majorFont>
      <a:minorFont>
        <a:latin typeface="Arial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5022061_Professional services marketing plan_SL_V1" id="{B214D568-CC3C-4109-877A-D7A12976D35F}" vid="{D425069E-A49A-4A86-9A62-1864F0635A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118CE8-9293-4220-BA3B-5D353B13ABC9}">
  <ds:schemaRefs>
    <ds:schemaRef ds:uri="http://schemas.microsoft.com/office/2006/metadata/properties"/>
    <ds:schemaRef ds:uri="http://schemas.microsoft.com/office/2006/documentManagement/types"/>
    <ds:schemaRef ds:uri="16c05727-aa75-4e4a-9b5f-8a80a1165891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426FE2C-7640-4BF0-9D68-FDFD4151F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DDA16B-F3AC-4A5B-9F5F-6F5A8F47A9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Professional services marketing plan</Template>
  <TotalTime>81</TotalTime>
  <Words>82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Gill Sans MT</vt:lpstr>
      <vt:lpstr>Office Theme</vt:lpstr>
      <vt:lpstr>THE MARKET: Футуре Енергџи Трајдинг eнд Ексцајнџ Динамикс - Скопје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MARKET: Футуре Енергџи Трајдинг анд Ексцајнџ Динамикс - Скопје</dc:title>
  <dc:creator>Ivana Davchevska</dc:creator>
  <cp:lastModifiedBy>Ivana Davchevska</cp:lastModifiedBy>
  <cp:revision>3</cp:revision>
  <cp:lastPrinted>2022-08-30T10:04:52Z</cp:lastPrinted>
  <dcterms:created xsi:type="dcterms:W3CDTF">2022-08-30T09:05:11Z</dcterms:created>
  <dcterms:modified xsi:type="dcterms:W3CDTF">2022-08-30T10:46:14Z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